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1EB778-359E-44A3-9956-07E813C2D39F}" v="2" dt="2026-09-21T06:13:05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86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秀樹 前田" userId="a04cd027350c075a" providerId="LiveId" clId="{778B8DEC-6FD4-479D-8596-D0B2BB418884}"/>
    <pc:docChg chg="modSld">
      <pc:chgData name="秀樹 前田" userId="a04cd027350c075a" providerId="LiveId" clId="{778B8DEC-6FD4-479D-8596-D0B2BB418884}" dt="2026-09-21T06:16:18.659" v="141" actId="20577"/>
      <pc:docMkLst>
        <pc:docMk/>
      </pc:docMkLst>
      <pc:sldChg chg="modSp mod">
        <pc:chgData name="秀樹 前田" userId="a04cd027350c075a" providerId="LiveId" clId="{778B8DEC-6FD4-479D-8596-D0B2BB418884}" dt="2026-09-21T06:16:18.659" v="141" actId="20577"/>
        <pc:sldMkLst>
          <pc:docMk/>
          <pc:sldMk cId="0" sldId="256"/>
        </pc:sldMkLst>
        <pc:spChg chg="mod">
          <ac:chgData name="秀樹 前田" userId="a04cd027350c075a" providerId="LiveId" clId="{778B8DEC-6FD4-479D-8596-D0B2BB418884}" dt="2026-09-21T06:16:15.345" v="140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6:18.659" v="141" actId="20577"/>
          <ac:spMkLst>
            <pc:docMk/>
            <pc:sldMk cId="0" sldId="256"/>
            <ac:spMk id="11" creationId="{02AFA940-1913-B6E9-3B77-09C4177398D0}"/>
          </ac:spMkLst>
        </pc:spChg>
        <pc:spChg chg="mod">
          <ac:chgData name="秀樹 前田" userId="a04cd027350c075a" providerId="LiveId" clId="{778B8DEC-6FD4-479D-8596-D0B2BB418884}" dt="2026-09-21T06:16:11.931" v="139" actId="20577"/>
          <ac:spMkLst>
            <pc:docMk/>
            <pc:sldMk cId="0" sldId="256"/>
            <ac:spMk id="12" creationId="{7EAC8E50-90DD-F985-E724-46508D32F0AF}"/>
          </ac:spMkLst>
        </pc:spChg>
      </pc:sldChg>
      <pc:sldChg chg="modSp mod">
        <pc:chgData name="秀樹 前田" userId="a04cd027350c075a" providerId="LiveId" clId="{778B8DEC-6FD4-479D-8596-D0B2BB418884}" dt="2026-09-21T06:12:05.025" v="95" actId="255"/>
        <pc:sldMkLst>
          <pc:docMk/>
          <pc:sldMk cId="0" sldId="257"/>
        </pc:sldMkLst>
        <pc:spChg chg="mod">
          <ac:chgData name="秀樹 前田" userId="a04cd027350c075a" providerId="LiveId" clId="{778B8DEC-6FD4-479D-8596-D0B2BB418884}" dt="2026-09-21T06:12:05.025" v="95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05.025" v="95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05.025" v="95" actId="255"/>
          <ac:spMkLst>
            <pc:docMk/>
            <pc:sldMk cId="0" sldId="257"/>
            <ac:spMk id="18" creationId="{00000000-0000-0000-0000-000000000000}"/>
          </ac:spMkLst>
        </pc:spChg>
      </pc:sldChg>
      <pc:sldChg chg="modSp mod">
        <pc:chgData name="秀樹 前田" userId="a04cd027350c075a" providerId="LiveId" clId="{778B8DEC-6FD4-479D-8596-D0B2BB418884}" dt="2026-09-21T06:11:54.999" v="94" actId="255"/>
        <pc:sldMkLst>
          <pc:docMk/>
          <pc:sldMk cId="0" sldId="258"/>
        </pc:sldMkLst>
        <pc:spChg chg="mod">
          <ac:chgData name="秀樹 前田" userId="a04cd027350c075a" providerId="LiveId" clId="{778B8DEC-6FD4-479D-8596-D0B2BB418884}" dt="2026-09-21T06:11:48.925" v="93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48.925" v="93" actId="255"/>
          <ac:spMkLst>
            <pc:docMk/>
            <pc:sldMk cId="0" sldId="258"/>
            <ac:spMk id="12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54.999" v="94" actId="255"/>
          <ac:spMkLst>
            <pc:docMk/>
            <pc:sldMk cId="0" sldId="258"/>
            <ac:spMk id="1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54.999" v="94" actId="255"/>
          <ac:spMkLst>
            <pc:docMk/>
            <pc:sldMk cId="0" sldId="258"/>
            <ac:spMk id="22" creationId="{00000000-0000-0000-0000-000000000000}"/>
          </ac:spMkLst>
        </pc:spChg>
      </pc:sldChg>
      <pc:sldChg chg="addSp modSp mod">
        <pc:chgData name="秀樹 前田" userId="a04cd027350c075a" providerId="LiveId" clId="{778B8DEC-6FD4-479D-8596-D0B2BB418884}" dt="2026-09-21T06:11:25.607" v="92" actId="255"/>
        <pc:sldMkLst>
          <pc:docMk/>
          <pc:sldMk cId="0" sldId="259"/>
        </pc:sldMkLst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10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19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21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28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30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25.607" v="92" actId="255"/>
          <ac:spMkLst>
            <pc:docMk/>
            <pc:sldMk cId="0" sldId="259"/>
            <ac:spMk id="37" creationId="{00000000-0000-0000-0000-000000000000}"/>
          </ac:spMkLst>
        </pc:spChg>
        <pc:spChg chg="add mod">
          <ac:chgData name="秀樹 前田" userId="a04cd027350c075a" providerId="LiveId" clId="{778B8DEC-6FD4-479D-8596-D0B2BB418884}" dt="2026-09-21T06:10:06.618" v="87" actId="122"/>
          <ac:spMkLst>
            <pc:docMk/>
            <pc:sldMk cId="0" sldId="259"/>
            <ac:spMk id="41" creationId="{51C4EF66-BD1C-518F-699B-234B49304524}"/>
          </ac:spMkLst>
        </pc:spChg>
      </pc:sldChg>
      <pc:sldChg chg="modSp mod">
        <pc:chgData name="秀樹 前田" userId="a04cd027350c075a" providerId="LiveId" clId="{778B8DEC-6FD4-479D-8596-D0B2BB418884}" dt="2026-09-21T06:12:31.027" v="96" actId="255"/>
        <pc:sldMkLst>
          <pc:docMk/>
          <pc:sldMk cId="0" sldId="260"/>
        </pc:sldMkLst>
        <pc:spChg chg="mod">
          <ac:chgData name="秀樹 前田" userId="a04cd027350c075a" providerId="LiveId" clId="{778B8DEC-6FD4-479D-8596-D0B2BB418884}" dt="2026-09-21T06:11:11.843" v="91" actId="255"/>
          <ac:spMkLst>
            <pc:docMk/>
            <pc:sldMk cId="0" sldId="260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31.027" v="96" actId="255"/>
          <ac:spMkLst>
            <pc:docMk/>
            <pc:sldMk cId="0" sldId="260"/>
            <ac:spMk id="9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31.027" v="96" actId="255"/>
          <ac:spMkLst>
            <pc:docMk/>
            <pc:sldMk cId="0" sldId="260"/>
            <ac:spMk id="11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31.027" v="96" actId="255"/>
          <ac:spMkLst>
            <pc:docMk/>
            <pc:sldMk cId="0" sldId="260"/>
            <ac:spMk id="13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1:11.843" v="91" actId="255"/>
          <ac:spMkLst>
            <pc:docMk/>
            <pc:sldMk cId="0" sldId="260"/>
            <ac:spMk id="1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31.027" v="96" actId="25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31.027" v="96" actId="255"/>
          <ac:spMkLst>
            <pc:docMk/>
            <pc:sldMk cId="0" sldId="260"/>
            <ac:spMk id="21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31.027" v="96" actId="255"/>
          <ac:spMkLst>
            <pc:docMk/>
            <pc:sldMk cId="0" sldId="260"/>
            <ac:spMk id="23" creationId="{00000000-0000-0000-0000-000000000000}"/>
          </ac:spMkLst>
        </pc:spChg>
      </pc:sldChg>
      <pc:sldChg chg="modSp mod">
        <pc:chgData name="秀樹 前田" userId="a04cd027350c075a" providerId="LiveId" clId="{778B8DEC-6FD4-479D-8596-D0B2BB418884}" dt="2026-09-21T06:12:41.597" v="97" actId="255"/>
        <pc:sldMkLst>
          <pc:docMk/>
          <pc:sldMk cId="0" sldId="261"/>
        </pc:sldMkLst>
        <pc:spChg chg="mod">
          <ac:chgData name="秀樹 前田" userId="a04cd027350c075a" providerId="LiveId" clId="{778B8DEC-6FD4-479D-8596-D0B2BB418884}" dt="2026-09-21T06:12:41.597" v="97" actId="255"/>
          <ac:spMkLst>
            <pc:docMk/>
            <pc:sldMk cId="0" sldId="261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41.597" v="97" actId="255"/>
          <ac:spMkLst>
            <pc:docMk/>
            <pc:sldMk cId="0" sldId="261"/>
            <ac:spMk id="12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2:41.597" v="97" actId="255"/>
          <ac:spMkLst>
            <pc:docMk/>
            <pc:sldMk cId="0" sldId="261"/>
            <ac:spMk id="17" creationId="{00000000-0000-0000-0000-000000000000}"/>
          </ac:spMkLst>
        </pc:spChg>
      </pc:sldChg>
      <pc:sldChg chg="modSp">
        <pc:chgData name="秀樹 前田" userId="a04cd027350c075a" providerId="LiveId" clId="{778B8DEC-6FD4-479D-8596-D0B2BB418884}" dt="2026-09-21T06:13:05.506" v="98" actId="255"/>
        <pc:sldMkLst>
          <pc:docMk/>
          <pc:sldMk cId="0" sldId="262"/>
        </pc:sldMkLst>
        <pc:graphicFrameChg chg="mod">
          <ac:chgData name="秀樹 前田" userId="a04cd027350c075a" providerId="LiveId" clId="{778B8DEC-6FD4-479D-8596-D0B2BB418884}" dt="2026-09-21T06:13:05.506" v="98" actId="255"/>
          <ac:graphicFrameMkLst>
            <pc:docMk/>
            <pc:sldMk cId="0" sldId="262"/>
            <ac:graphicFrameMk id="5" creationId="{00000000-0000-0000-0000-000000000000}"/>
          </ac:graphicFrameMkLst>
        </pc:graphicFrameChg>
      </pc:sldChg>
      <pc:sldChg chg="modSp mod">
        <pc:chgData name="秀樹 前田" userId="a04cd027350c075a" providerId="LiveId" clId="{778B8DEC-6FD4-479D-8596-D0B2BB418884}" dt="2026-09-21T06:13:50.798" v="105" actId="113"/>
        <pc:sldMkLst>
          <pc:docMk/>
          <pc:sldMk cId="0" sldId="263"/>
        </pc:sldMkLst>
        <pc:spChg chg="mod">
          <ac:chgData name="秀樹 前田" userId="a04cd027350c075a" providerId="LiveId" clId="{778B8DEC-6FD4-479D-8596-D0B2BB418884}" dt="2026-09-21T06:13:17.328" v="99" actId="255"/>
          <ac:spMkLst>
            <pc:docMk/>
            <pc:sldMk cId="0" sldId="263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3:45.946" v="103" actId="113"/>
          <ac:spMkLst>
            <pc:docMk/>
            <pc:sldMk cId="0" sldId="263"/>
            <ac:spMk id="8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3:17.328" v="99" actId="25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3:48.356" v="104" actId="113"/>
          <ac:spMkLst>
            <pc:docMk/>
            <pc:sldMk cId="0" sldId="263"/>
            <ac:spMk id="13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3:17.328" v="99" actId="255"/>
          <ac:spMkLst>
            <pc:docMk/>
            <pc:sldMk cId="0" sldId="263"/>
            <ac:spMk id="17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3:50.798" v="105" actId="113"/>
          <ac:spMkLst>
            <pc:docMk/>
            <pc:sldMk cId="0" sldId="263"/>
            <ac:spMk id="18" creationId="{00000000-0000-0000-0000-000000000000}"/>
          </ac:spMkLst>
        </pc:spChg>
      </pc:sldChg>
      <pc:sldChg chg="modSp mod">
        <pc:chgData name="秀樹 前田" userId="a04cd027350c075a" providerId="LiveId" clId="{778B8DEC-6FD4-479D-8596-D0B2BB418884}" dt="2026-09-21T06:14:47.991" v="109" actId="255"/>
        <pc:sldMkLst>
          <pc:docMk/>
          <pc:sldMk cId="0" sldId="264"/>
        </pc:sldMkLst>
        <pc:graphicFrameChg chg="modGraphic">
          <ac:chgData name="秀樹 前田" userId="a04cd027350c075a" providerId="LiveId" clId="{778B8DEC-6FD4-479D-8596-D0B2BB418884}" dt="2026-09-21T06:14:47.991" v="109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modSp mod">
        <pc:chgData name="秀樹 前田" userId="a04cd027350c075a" providerId="LiveId" clId="{778B8DEC-6FD4-479D-8596-D0B2BB418884}" dt="2026-09-21T06:15:39.450" v="114" actId="255"/>
        <pc:sldMkLst>
          <pc:docMk/>
          <pc:sldMk cId="0" sldId="265"/>
        </pc:sldMkLst>
        <pc:spChg chg="mod">
          <ac:chgData name="秀樹 前田" userId="a04cd027350c075a" providerId="LiveId" clId="{778B8DEC-6FD4-479D-8596-D0B2BB418884}" dt="2026-09-21T06:15:12.227" v="110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5:16.091" v="111" actId="255"/>
          <ac:spMkLst>
            <pc:docMk/>
            <pc:sldMk cId="0" sldId="265"/>
            <ac:spMk id="11" creationId="{00000000-0000-0000-0000-000000000000}"/>
          </ac:spMkLst>
        </pc:spChg>
        <pc:spChg chg="mod">
          <ac:chgData name="秀樹 前田" userId="a04cd027350c075a" providerId="LiveId" clId="{778B8DEC-6FD4-479D-8596-D0B2BB418884}" dt="2026-09-21T06:15:39.450" v="114" actId="255"/>
          <ac:spMkLst>
            <pc:docMk/>
            <pc:sldMk cId="0" sldId="265"/>
            <ac:spMk id="14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pPr>
              <a:defRPr sz="2000" b="0" i="0" u="none" strike="noStrike">
                <a:solidFill>
                  <a:srgbClr val="223333"/>
                </a:solidFill>
                <a:latin typeface="Arial"/>
              </a:defRPr>
            </a:pPr>
            <a:r>
              <a:rPr lang="ja-JP" altLang="en-US" sz="2000" b="0" i="0" u="none" strike="noStrike">
                <a:solidFill>
                  <a:srgbClr val="223333"/>
                </a:solidFill>
                <a:latin typeface="Arial"/>
              </a:rPr>
              <a:t>ライフサイクル収支シミュレーション（サンプル）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収入（万円/年・例）</c:v>
                </c:pt>
              </c:strCache>
            </c:strRef>
          </c:tx>
          <c:spPr>
            <a:ln w="38100" cap="flat">
              <a:solidFill>
                <a:srgbClr val="3E6E7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3E6E72"/>
              </a:solidFill>
              <a:ln w="9525" cap="flat">
                <a:solidFill>
                  <a:srgbClr val="3E6E72"/>
                </a:solidFill>
                <a:prstDash val="solid"/>
                <a:round/>
              </a:ln>
              <a:effectLst/>
            </c:spPr>
          </c:marker>
          <c:cat>
            <c:strRef>
              <c:f>Sheet1!$A$2:$A$9</c:f>
              <c:strCache>
                <c:ptCount val="8"/>
                <c:pt idx="0">
                  <c:v>55歳</c:v>
                </c:pt>
                <c:pt idx="1">
                  <c:v>60歳</c:v>
                </c:pt>
                <c:pt idx="2">
                  <c:v>65歳</c:v>
                </c:pt>
                <c:pt idx="3">
                  <c:v>70歳</c:v>
                </c:pt>
                <c:pt idx="4">
                  <c:v>75歳</c:v>
                </c:pt>
                <c:pt idx="5">
                  <c:v>80歳</c:v>
                </c:pt>
                <c:pt idx="6">
                  <c:v>85歳</c:v>
                </c:pt>
                <c:pt idx="7">
                  <c:v>90歳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520</c:v>
                </c:pt>
                <c:pt idx="1">
                  <c:v>430</c:v>
                </c:pt>
                <c:pt idx="2">
                  <c:v>260</c:v>
                </c:pt>
                <c:pt idx="3">
                  <c:v>240</c:v>
                </c:pt>
                <c:pt idx="4">
                  <c:v>230</c:v>
                </c:pt>
                <c:pt idx="5">
                  <c:v>220</c:v>
                </c:pt>
                <c:pt idx="6">
                  <c:v>210</c:v>
                </c:pt>
                <c:pt idx="7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65-4D1D-9655-0D9D1BBD17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支出（万円/年・例）</c:v>
                </c:pt>
              </c:strCache>
            </c:strRef>
          </c:tx>
          <c:spPr>
            <a:ln w="38100" cap="flat">
              <a:solidFill>
                <a:srgbClr val="84B59F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84B59F"/>
              </a:solidFill>
              <a:ln w="9525" cap="flat">
                <a:solidFill>
                  <a:srgbClr val="84B59F"/>
                </a:solidFill>
                <a:prstDash val="solid"/>
                <a:round/>
              </a:ln>
              <a:effectLst/>
            </c:spPr>
          </c:marker>
          <c:cat>
            <c:strRef>
              <c:f>Sheet1!$A$2:$A$9</c:f>
              <c:strCache>
                <c:ptCount val="8"/>
                <c:pt idx="0">
                  <c:v>55歳</c:v>
                </c:pt>
                <c:pt idx="1">
                  <c:v>60歳</c:v>
                </c:pt>
                <c:pt idx="2">
                  <c:v>65歳</c:v>
                </c:pt>
                <c:pt idx="3">
                  <c:v>70歳</c:v>
                </c:pt>
                <c:pt idx="4">
                  <c:v>75歳</c:v>
                </c:pt>
                <c:pt idx="5">
                  <c:v>80歳</c:v>
                </c:pt>
                <c:pt idx="6">
                  <c:v>85歳</c:v>
                </c:pt>
                <c:pt idx="7">
                  <c:v>90歳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430</c:v>
                </c:pt>
                <c:pt idx="1">
                  <c:v>380</c:v>
                </c:pt>
                <c:pt idx="2">
                  <c:v>320</c:v>
                </c:pt>
                <c:pt idx="3">
                  <c:v>300</c:v>
                </c:pt>
                <c:pt idx="4">
                  <c:v>290</c:v>
                </c:pt>
                <c:pt idx="5">
                  <c:v>280</c:v>
                </c:pt>
                <c:pt idx="6">
                  <c:v>270</c:v>
                </c:pt>
                <c:pt idx="7">
                  <c:v>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65-4D1D-9655-0D9D1BBD1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B7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A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B7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85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9391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7114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3424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0350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42227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9710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686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35973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85155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611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5701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6961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47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57400"/>
            <a:ext cx="5486400" cy="5486400"/>
          </a:xfrm>
          <a:prstGeom prst="ellipse">
            <a:avLst/>
          </a:prstGeom>
          <a:solidFill>
            <a:srgbClr val="3E6E72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389120"/>
            <a:ext cx="4572000" cy="4572000"/>
          </a:xfrm>
          <a:prstGeom prst="ellipse">
            <a:avLst/>
          </a:prstGeom>
          <a:solidFill>
            <a:srgbClr val="84B59F">
              <a:alpha val="20000"/>
            </a:srgbClr>
          </a:solidFill>
          <a:ln/>
        </p:spPr>
      </p:sp>
      <p:pic>
        <p:nvPicPr>
          <p:cNvPr id="4" name="Image 0" descr="/sessions/great-amazing-brahmagupta/mnt/outputs/icons/le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041" y="2076132"/>
            <a:ext cx="274320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25089" y="2057844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節目設計®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295321" y="2560764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Careepair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2341041" y="3566604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8E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キャリア × ライフプラン AI統合支援サービス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341041" y="4252404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あなたの「働く不安」と「お金の不安」を、AIと専門家が一緒に整理します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社員・個人の皆さまへ｜サービスご案内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22960" y="6309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A7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国家資格キャリアコンサルタント × AFP　前田 秀樹</a:t>
            </a:r>
            <a:endParaRPr lang="en-US" sz="12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2AFA940-1913-B6E9-3B77-09C4177398D0}"/>
              </a:ext>
            </a:extLst>
          </p:cNvPr>
          <p:cNvSpPr txBox="1"/>
          <p:nvPr/>
        </p:nvSpPr>
        <p:spPr>
          <a:xfrm>
            <a:off x="9463864" y="848824"/>
            <a:ext cx="1760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</a:rPr>
              <a:t>2026/11/1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AC8E50-90DD-F985-E724-46508D32F0AF}"/>
              </a:ext>
            </a:extLst>
          </p:cNvPr>
          <p:cNvSpPr txBox="1"/>
          <p:nvPr/>
        </p:nvSpPr>
        <p:spPr>
          <a:xfrm>
            <a:off x="692984" y="883920"/>
            <a:ext cx="447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●●　●●様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なぜ今、「節目設計®」が必要か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働き方の悩みも、お金の不安も、一人で抱え込む必要はありません。</a:t>
            </a:r>
            <a:endParaRPr lang="en-US" sz="1400" b="1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429000" cy="3566160"/>
          </a:xfrm>
          <a:prstGeom prst="roundRect">
            <a:avLst>
              <a:gd name="adj" fmla="val 2133"/>
            </a:avLst>
          </a:prstGeom>
          <a:solidFill>
            <a:srgbClr val="F4F8F6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68680" y="2468880"/>
            <a:ext cx="731520" cy="73152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7" name="Image 0" descr="/sessions/great-amazing-brahmagupta/mnt/outputs/icons/trendD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506" y="2673706"/>
            <a:ext cx="321869" cy="32186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38328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定年後のモチベーション低下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2960" y="402336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再雇用者の約60%がモチベーション低下を経験。適切な支援がないまま優秀な人材の戦力低下・早期離職が加速しています。</a:t>
            </a:r>
            <a:endParaRPr lang="en-US" sz="1250" b="1" dirty="0"/>
          </a:p>
        </p:txBody>
      </p:sp>
      <p:sp>
        <p:nvSpPr>
          <p:cNvPr id="10" name="Shape 7"/>
          <p:cNvSpPr/>
          <p:nvPr/>
        </p:nvSpPr>
        <p:spPr>
          <a:xfrm>
            <a:off x="4233672" y="2148840"/>
            <a:ext cx="3429000" cy="3566160"/>
          </a:xfrm>
          <a:prstGeom prst="roundRect">
            <a:avLst>
              <a:gd name="adj" fmla="val 2133"/>
            </a:avLst>
          </a:prstGeom>
          <a:solidFill>
            <a:srgbClr val="F4F8F6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53712" y="2468880"/>
            <a:ext cx="731520" cy="73152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2" name="Image 1" descr="/sessions/great-amazing-brahmagupta/mnt/outputs/icons/briefc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538" y="2673706"/>
            <a:ext cx="321869" cy="32186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07992" y="338328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現場の文脈理解不足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4507992" y="402336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一般的なキャリア相談では、業界特有の悩みに踏み込めないことも。現場実務を理解した伴走支援が必要です。</a:t>
            </a:r>
            <a:endParaRPr lang="en-US" sz="1250" b="1" dirty="0"/>
          </a:p>
        </p:txBody>
      </p:sp>
      <p:sp>
        <p:nvSpPr>
          <p:cNvPr id="15" name="Shape 11"/>
          <p:cNvSpPr/>
          <p:nvPr/>
        </p:nvSpPr>
        <p:spPr>
          <a:xfrm>
            <a:off x="7918704" y="2148840"/>
            <a:ext cx="3429000" cy="3566160"/>
          </a:xfrm>
          <a:prstGeom prst="roundRect">
            <a:avLst>
              <a:gd name="adj" fmla="val 2133"/>
            </a:avLst>
          </a:prstGeom>
          <a:solidFill>
            <a:srgbClr val="F4F8F6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238744" y="2468880"/>
            <a:ext cx="731520" cy="73152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7" name="Image 2" descr="/sessions/great-amazing-brahmagupta/mnt/outputs/icons/coi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3570" y="2673706"/>
            <a:ext cx="321869" cy="321869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193024" y="338328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仕事とお金の不安が分断</a:t>
            </a: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8193024" y="402336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キャリア相談と家計相談は通常別々。実際の不安は仕事とお金が絡み合っており、統合的な専門家が必要です。</a:t>
            </a:r>
            <a:endParaRPr lang="en-US" sz="1250" b="1" dirty="0"/>
          </a:p>
        </p:txBody>
      </p:sp>
      <p:sp>
        <p:nvSpPr>
          <p:cNvPr id="20" name="Text 15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Careepairが選ばれる理由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257800" cy="1508760"/>
          </a:xfrm>
          <a:prstGeom prst="roundRect">
            <a:avLst>
              <a:gd name="adj" fmla="val 4242"/>
            </a:avLst>
          </a:prstGeom>
          <a:solidFill>
            <a:srgbClr val="F4F8F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0574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6" name="Image 0" descr="/sessions/great-amazing-brahmagupta/mnt/outputs/icons/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587" y="2275027"/>
            <a:ext cx="341986" cy="34198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965960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キャリア × AFP 統合対応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783080" y="2404872"/>
            <a:ext cx="3794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国家資格キャリアコンサルタントとAFPを一人が兼務。仕事と家計を切り離さないアドバイスが可能です。</a:t>
            </a:r>
            <a:endParaRPr lang="en-US" sz="1200" b="1" dirty="0"/>
          </a:p>
        </p:txBody>
      </p:sp>
      <p:sp>
        <p:nvSpPr>
          <p:cNvPr id="9" name="Shape 6"/>
          <p:cNvSpPr/>
          <p:nvPr/>
        </p:nvSpPr>
        <p:spPr>
          <a:xfrm>
            <a:off x="6126480" y="1691640"/>
            <a:ext cx="5257800" cy="1508760"/>
          </a:xfrm>
          <a:prstGeom prst="roundRect">
            <a:avLst>
              <a:gd name="adj" fmla="val 4242"/>
            </a:avLst>
          </a:prstGeom>
          <a:solidFill>
            <a:srgbClr val="F4F8F6"/>
          </a:solidFill>
          <a:ln/>
        </p:spPr>
      </p:sp>
      <p:sp>
        <p:nvSpPr>
          <p:cNvPr id="10" name="Shape 7"/>
          <p:cNvSpPr/>
          <p:nvPr/>
        </p:nvSpPr>
        <p:spPr>
          <a:xfrm>
            <a:off x="6400800" y="20574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1" name="Image 1" descr="/sessions/great-amazing-brahmagupta/mnt/outputs/icons/hardh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427" y="2275027"/>
            <a:ext cx="341986" cy="34198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60920" y="1965960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現場実務35年の経験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7360920" y="2404872"/>
            <a:ext cx="3794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システム営業35年の実務経験に基づき、エンジニアや管理職の悩みを深く理解した文脈で支援します。</a:t>
            </a:r>
            <a:endParaRPr lang="en-US" sz="1200" b="1" dirty="0"/>
          </a:p>
        </p:txBody>
      </p:sp>
      <p:sp>
        <p:nvSpPr>
          <p:cNvPr id="14" name="Shape 10"/>
          <p:cNvSpPr/>
          <p:nvPr/>
        </p:nvSpPr>
        <p:spPr>
          <a:xfrm>
            <a:off x="548640" y="3520440"/>
            <a:ext cx="5257800" cy="1508760"/>
          </a:xfrm>
          <a:prstGeom prst="roundRect">
            <a:avLst>
              <a:gd name="adj" fmla="val 4242"/>
            </a:avLst>
          </a:prstGeom>
          <a:solidFill>
            <a:srgbClr val="F4F8F6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38862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6" name="Image 2" descr="/sessions/great-amazing-brahmagupta/mnt/outputs/icons/chart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587" y="4103827"/>
            <a:ext cx="341986" cy="34198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3794760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75〜90歳まで見据えた設計</a:t>
            </a: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1783080" y="4233672"/>
            <a:ext cx="3794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超長期ライフシミュレーションで、人生の「節目」を起点に安心感と就業意欲を醸成します。</a:t>
            </a:r>
            <a:endParaRPr lang="en-US" sz="1200" b="1" dirty="0"/>
          </a:p>
        </p:txBody>
      </p:sp>
      <p:sp>
        <p:nvSpPr>
          <p:cNvPr id="19" name="Shape 14"/>
          <p:cNvSpPr/>
          <p:nvPr/>
        </p:nvSpPr>
        <p:spPr>
          <a:xfrm>
            <a:off x="6126480" y="3520440"/>
            <a:ext cx="5257800" cy="1508760"/>
          </a:xfrm>
          <a:prstGeom prst="roundRect">
            <a:avLst>
              <a:gd name="adj" fmla="val 4242"/>
            </a:avLst>
          </a:prstGeom>
          <a:solidFill>
            <a:srgbClr val="F4F8F6"/>
          </a:solidFill>
          <a:ln/>
        </p:spPr>
      </p:sp>
      <p:sp>
        <p:nvSpPr>
          <p:cNvPr id="20" name="Shape 15"/>
          <p:cNvSpPr/>
          <p:nvPr/>
        </p:nvSpPr>
        <p:spPr>
          <a:xfrm>
            <a:off x="6400800" y="38862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21" name="Image 3" descr="/sessions/great-amazing-brahmagupta/mnt/outputs/icons/mas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8427" y="4103827"/>
            <a:ext cx="341986" cy="34198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60920" y="3794760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アバター面談にも対応</a:t>
            </a: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7360920" y="4233672"/>
            <a:ext cx="3794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顔出しNGの方も安心。ZOOM面談またはアバター面談から選んでいただけます。</a:t>
            </a:r>
            <a:endParaRPr lang="en-US" sz="1200" b="1" dirty="0"/>
          </a:p>
        </p:txBody>
      </p:sp>
      <p:sp>
        <p:nvSpPr>
          <p:cNvPr id="24" name="Shape 18"/>
          <p:cNvSpPr/>
          <p:nvPr/>
        </p:nvSpPr>
        <p:spPr>
          <a:xfrm>
            <a:off x="548640" y="534924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3E6E72"/>
          </a:solidFill>
          <a:ln/>
        </p:spPr>
      </p:sp>
      <p:sp>
        <p:nvSpPr>
          <p:cNvPr id="25" name="Text 19"/>
          <p:cNvSpPr/>
          <p:nvPr/>
        </p:nvSpPr>
        <p:spPr>
          <a:xfrm>
            <a:off x="822960" y="534924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キャリアとお金、両方を一人の専門家が継続的に伴走します</a:t>
            </a:r>
            <a:endParaRPr lang="en-US" sz="1500" dirty="0"/>
          </a:p>
        </p:txBody>
      </p:sp>
      <p:sp>
        <p:nvSpPr>
          <p:cNvPr id="26" name="Text 20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FLOW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ご利用の流れ｜まずは無料の3ステップから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F4F8F6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9659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E6E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148840" y="201168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5C9488"/>
          </a:solidFill>
          <a:ln/>
        </p:spPr>
      </p:sp>
      <p:sp>
        <p:nvSpPr>
          <p:cNvPr id="7" name="Text 5"/>
          <p:cNvSpPr/>
          <p:nvPr/>
        </p:nvSpPr>
        <p:spPr>
          <a:xfrm>
            <a:off x="2148840" y="20116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無料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1476756" y="2514600"/>
            <a:ext cx="658368" cy="658368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9" name="Image 0" descr="/sessions/great-amazing-brahmagupta/mnt/outputs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099" y="2698943"/>
            <a:ext cx="289682" cy="28968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29184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5択式</a:t>
            </a:r>
            <a:endParaRPr lang="en-US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セルフチェック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731520" y="416052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AIで強み・不安を整理。まずは気軽にスタート。</a:t>
            </a:r>
            <a:endParaRPr lang="en-US" sz="1100" b="1" dirty="0"/>
          </a:p>
        </p:txBody>
      </p:sp>
      <p:sp>
        <p:nvSpPr>
          <p:cNvPr id="12" name="Text 9"/>
          <p:cNvSpPr/>
          <p:nvPr/>
        </p:nvSpPr>
        <p:spPr>
          <a:xfrm>
            <a:off x="3063240" y="333756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3319272" y="182880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F4F8F6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502152" y="19659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E6E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4919472" y="201168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5C9488"/>
          </a:solidFill>
          <a:ln/>
        </p:spPr>
      </p:sp>
      <p:sp>
        <p:nvSpPr>
          <p:cNvPr id="16" name="Text 13"/>
          <p:cNvSpPr/>
          <p:nvPr/>
        </p:nvSpPr>
        <p:spPr>
          <a:xfrm>
            <a:off x="4919472" y="20116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無料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247388" y="2514600"/>
            <a:ext cx="658368" cy="658368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8" name="Image 1" descr="/sessions/great-amazing-brahmagupta/mnt/outputs/icons/ed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731" y="2698943"/>
            <a:ext cx="289682" cy="28968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456432" y="329184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記述式</a:t>
            </a:r>
            <a:endParaRPr lang="en-US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アンケート</a:t>
            </a: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3502152" y="416052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本音・価値観・優先順位を言語化します。</a:t>
            </a:r>
            <a:endParaRPr lang="en-US" sz="1100" b="1" dirty="0"/>
          </a:p>
        </p:txBody>
      </p:sp>
      <p:sp>
        <p:nvSpPr>
          <p:cNvPr id="21" name="Text 17"/>
          <p:cNvSpPr/>
          <p:nvPr/>
        </p:nvSpPr>
        <p:spPr>
          <a:xfrm>
            <a:off x="5833872" y="333756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dirty="0"/>
          </a:p>
        </p:txBody>
      </p:sp>
      <p:sp>
        <p:nvSpPr>
          <p:cNvPr id="22" name="Shape 18"/>
          <p:cNvSpPr/>
          <p:nvPr/>
        </p:nvSpPr>
        <p:spPr>
          <a:xfrm>
            <a:off x="6089904" y="182880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F4F8F6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6272784" y="19659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E6E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4" name="Shape 20"/>
          <p:cNvSpPr/>
          <p:nvPr/>
        </p:nvSpPr>
        <p:spPr>
          <a:xfrm>
            <a:off x="7690104" y="201168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5C9488"/>
          </a:solidFill>
          <a:ln/>
        </p:spPr>
      </p:sp>
      <p:sp>
        <p:nvSpPr>
          <p:cNvPr id="25" name="Text 21"/>
          <p:cNvSpPr/>
          <p:nvPr/>
        </p:nvSpPr>
        <p:spPr>
          <a:xfrm>
            <a:off x="7690104" y="20116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無料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7018020" y="2514600"/>
            <a:ext cx="658368" cy="658368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27" name="Image 2" descr="/sessions/great-amazing-brahmagupta/mnt/outputs/icons/coi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2363" y="2698943"/>
            <a:ext cx="289682" cy="289682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227064" y="329184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キャッシュフロー表</a:t>
            </a: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6272784" y="416052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基本情報があれば将来資金を見える化。</a:t>
            </a:r>
            <a:endParaRPr lang="en-US" sz="1100" b="1" dirty="0"/>
          </a:p>
        </p:txBody>
      </p:sp>
      <p:sp>
        <p:nvSpPr>
          <p:cNvPr id="30" name="Text 25"/>
          <p:cNvSpPr/>
          <p:nvPr/>
        </p:nvSpPr>
        <p:spPr>
          <a:xfrm>
            <a:off x="8604504" y="333756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dirty="0"/>
          </a:p>
        </p:txBody>
      </p:sp>
      <p:sp>
        <p:nvSpPr>
          <p:cNvPr id="31" name="Shape 26"/>
          <p:cNvSpPr/>
          <p:nvPr/>
        </p:nvSpPr>
        <p:spPr>
          <a:xfrm>
            <a:off x="8860536" y="1828800"/>
            <a:ext cx="2514600" cy="3566160"/>
          </a:xfrm>
          <a:prstGeom prst="roundRect">
            <a:avLst>
              <a:gd name="adj" fmla="val 2909"/>
            </a:avLst>
          </a:prstGeom>
          <a:solidFill>
            <a:srgbClr val="3E6E72"/>
          </a:solidFill>
          <a:ln/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32" name="Text 27"/>
          <p:cNvSpPr/>
          <p:nvPr/>
        </p:nvSpPr>
        <p:spPr>
          <a:xfrm>
            <a:off x="9043416" y="19659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4B59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33" name="Shape 28"/>
          <p:cNvSpPr/>
          <p:nvPr/>
        </p:nvSpPr>
        <p:spPr>
          <a:xfrm>
            <a:off x="10460736" y="201168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84B59F"/>
          </a:solidFill>
          <a:ln/>
        </p:spPr>
      </p:sp>
      <p:sp>
        <p:nvSpPr>
          <p:cNvPr id="34" name="Text 29"/>
          <p:cNvSpPr/>
          <p:nvPr/>
        </p:nvSpPr>
        <p:spPr>
          <a:xfrm>
            <a:off x="10460736" y="20116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有償</a:t>
            </a:r>
            <a:endParaRPr lang="en-US" sz="1050" dirty="0"/>
          </a:p>
        </p:txBody>
      </p:sp>
      <p:sp>
        <p:nvSpPr>
          <p:cNvPr id="35" name="Shape 30"/>
          <p:cNvSpPr/>
          <p:nvPr/>
        </p:nvSpPr>
        <p:spPr>
          <a:xfrm>
            <a:off x="9788652" y="2514600"/>
            <a:ext cx="658368" cy="658368"/>
          </a:xfrm>
          <a:prstGeom prst="ellipse">
            <a:avLst/>
          </a:prstGeom>
          <a:solidFill>
            <a:srgbClr val="84B59F"/>
          </a:solidFill>
          <a:ln/>
        </p:spPr>
      </p:sp>
      <p:pic>
        <p:nvPicPr>
          <p:cNvPr id="36" name="Image 3" descr="/sessions/great-amazing-brahmagupta/mnt/outputs/icons/deskto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2995" y="2698943"/>
            <a:ext cx="289682" cy="289682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8997696" y="329184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ZOOM／アバター</a:t>
            </a:r>
            <a:endParaRPr lang="en-US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面談</a:t>
            </a: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8997696" y="4160520"/>
            <a:ext cx="241706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EF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専門家と個別検討</a:t>
            </a:r>
            <a:r>
              <a:rPr lang="en-US" sz="1100" dirty="0">
                <a:solidFill>
                  <a:srgbClr val="E5EF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。顔出しNG対応可。</a:t>
            </a:r>
            <a:endParaRPr lang="en-US" sz="11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100" dirty="0">
                <a:solidFill>
                  <a:srgbClr val="E5EF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（個人の方は当面無償）</a:t>
            </a:r>
            <a:endParaRPr lang="en-US" sz="1100" dirty="0"/>
          </a:p>
        </p:txBody>
      </p:sp>
      <p:sp>
        <p:nvSpPr>
          <p:cNvPr id="39" name="Text 33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40" name="Text 34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41" name="Shape 20">
            <a:extLst>
              <a:ext uri="{FF2B5EF4-FFF2-40B4-BE49-F238E27FC236}">
                <a16:creationId xmlns:a16="http://schemas.microsoft.com/office/drawing/2014/main" id="{51C4EF66-BD1C-518F-699B-234B49304524}"/>
              </a:ext>
            </a:extLst>
          </p:cNvPr>
          <p:cNvSpPr/>
          <p:nvPr/>
        </p:nvSpPr>
        <p:spPr>
          <a:xfrm>
            <a:off x="9531157" y="2007108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5C9488"/>
          </a:solidFill>
          <a:ln/>
        </p:spPr>
        <p:txBody>
          <a:bodyPr/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無料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SELF-CHECK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AIセルフ診断・統合分析レポートとは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212080" cy="3840480"/>
          </a:xfrm>
          <a:prstGeom prst="roundRect">
            <a:avLst>
              <a:gd name="adj" fmla="val 1905"/>
            </a:avLst>
          </a:prstGeom>
          <a:solidFill>
            <a:srgbClr val="F4F8F6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192024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6" name="Image 0" descr="/sessions/great-amazing-brahmagupta/mnt/outputs/icons/bo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" y="2137867"/>
            <a:ext cx="341986" cy="34198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201168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AIセルフ診断（無償）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914400" y="3063240"/>
            <a:ext cx="109728" cy="109728"/>
          </a:xfrm>
          <a:prstGeom prst="ellipse">
            <a:avLst/>
          </a:prstGeom>
          <a:solidFill>
            <a:srgbClr val="3E6E72"/>
          </a:solidFill>
          <a:ln/>
        </p:spPr>
      </p:sp>
      <p:sp>
        <p:nvSpPr>
          <p:cNvPr id="9" name="Text 6"/>
          <p:cNvSpPr/>
          <p:nvPr/>
        </p:nvSpPr>
        <p:spPr>
          <a:xfrm>
            <a:off x="1143000" y="292608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概要アンケート 30問</a:t>
            </a:r>
            <a:endParaRPr lang="en-US" sz="1600" b="1" dirty="0"/>
          </a:p>
        </p:txBody>
      </p:sp>
      <p:sp>
        <p:nvSpPr>
          <p:cNvPr id="10" name="Shape 7"/>
          <p:cNvSpPr/>
          <p:nvPr/>
        </p:nvSpPr>
        <p:spPr>
          <a:xfrm>
            <a:off x="914400" y="3657600"/>
            <a:ext cx="109728" cy="109728"/>
          </a:xfrm>
          <a:prstGeom prst="ellipse">
            <a:avLst/>
          </a:prstGeom>
          <a:solidFill>
            <a:srgbClr val="3E6E72"/>
          </a:solidFill>
          <a:ln/>
        </p:spPr>
      </p:sp>
      <p:sp>
        <p:nvSpPr>
          <p:cNvPr id="11" name="Text 8"/>
          <p:cNvSpPr/>
          <p:nvPr/>
        </p:nvSpPr>
        <p:spPr>
          <a:xfrm>
            <a:off x="1143000" y="352044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AIによる即時フィードバック</a:t>
            </a:r>
            <a:endParaRPr lang="en-US" sz="1600" b="1" dirty="0"/>
          </a:p>
        </p:txBody>
      </p:sp>
      <p:sp>
        <p:nvSpPr>
          <p:cNvPr id="12" name="Shape 9"/>
          <p:cNvSpPr/>
          <p:nvPr/>
        </p:nvSpPr>
        <p:spPr>
          <a:xfrm>
            <a:off x="914400" y="4251960"/>
            <a:ext cx="109728" cy="109728"/>
          </a:xfrm>
          <a:prstGeom prst="ellipse">
            <a:avLst/>
          </a:prstGeom>
          <a:solidFill>
            <a:srgbClr val="3E6E72"/>
          </a:solidFill>
          <a:ln/>
        </p:spPr>
      </p:sp>
      <p:sp>
        <p:nvSpPr>
          <p:cNvPr id="13" name="Text 10"/>
          <p:cNvSpPr/>
          <p:nvPr/>
        </p:nvSpPr>
        <p:spPr>
          <a:xfrm>
            <a:off x="1143000" y="411480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強み・不安を素早く可視化</a:t>
            </a:r>
            <a:endParaRPr lang="en-US" sz="1600" b="1" dirty="0"/>
          </a:p>
        </p:txBody>
      </p:sp>
      <p:sp>
        <p:nvSpPr>
          <p:cNvPr id="14" name="Shape 11"/>
          <p:cNvSpPr/>
          <p:nvPr/>
        </p:nvSpPr>
        <p:spPr>
          <a:xfrm>
            <a:off x="6126480" y="1600200"/>
            <a:ext cx="5212080" cy="3840480"/>
          </a:xfrm>
          <a:prstGeom prst="roundRect">
            <a:avLst>
              <a:gd name="adj" fmla="val 1905"/>
            </a:avLst>
          </a:prstGeom>
          <a:solidFill>
            <a:srgbClr val="F4F8F6"/>
          </a:solidFill>
          <a:ln/>
        </p:spPr>
      </p:sp>
      <p:sp>
        <p:nvSpPr>
          <p:cNvPr id="15" name="Shape 12"/>
          <p:cNvSpPr/>
          <p:nvPr/>
        </p:nvSpPr>
        <p:spPr>
          <a:xfrm>
            <a:off x="6446520" y="192024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6" name="Image 1" descr="/sessions/great-amazing-brahmagupta/mnt/outputs/icons/chartB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147" y="2137867"/>
            <a:ext cx="341986" cy="34198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406640" y="201168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統合分析レポート（無償）</a:t>
            </a:r>
            <a:endParaRPr lang="en-US" sz="2400" dirty="0"/>
          </a:p>
        </p:txBody>
      </p:sp>
      <p:sp>
        <p:nvSpPr>
          <p:cNvPr id="18" name="Shape 14"/>
          <p:cNvSpPr/>
          <p:nvPr/>
        </p:nvSpPr>
        <p:spPr>
          <a:xfrm>
            <a:off x="6492240" y="3063240"/>
            <a:ext cx="109728" cy="109728"/>
          </a:xfrm>
          <a:prstGeom prst="ellipse">
            <a:avLst/>
          </a:prstGeom>
          <a:solidFill>
            <a:srgbClr val="3E6E72"/>
          </a:solidFill>
          <a:ln/>
        </p:spPr>
      </p:sp>
      <p:sp>
        <p:nvSpPr>
          <p:cNvPr id="19" name="Text 15"/>
          <p:cNvSpPr/>
          <p:nvPr/>
        </p:nvSpPr>
        <p:spPr>
          <a:xfrm>
            <a:off x="6720840" y="292608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詳細アンケート 30問</a:t>
            </a:r>
            <a:endParaRPr lang="en-US" sz="1600" b="1" dirty="0"/>
          </a:p>
        </p:txBody>
      </p:sp>
      <p:sp>
        <p:nvSpPr>
          <p:cNvPr id="20" name="Shape 16"/>
          <p:cNvSpPr/>
          <p:nvPr/>
        </p:nvSpPr>
        <p:spPr>
          <a:xfrm>
            <a:off x="6492240" y="3657600"/>
            <a:ext cx="109728" cy="109728"/>
          </a:xfrm>
          <a:prstGeom prst="ellipse">
            <a:avLst/>
          </a:prstGeom>
          <a:solidFill>
            <a:srgbClr val="3E6E72"/>
          </a:solidFill>
          <a:ln/>
        </p:spPr>
      </p:sp>
      <p:sp>
        <p:nvSpPr>
          <p:cNvPr id="21" name="Text 17"/>
          <p:cNvSpPr/>
          <p:nvPr/>
        </p:nvSpPr>
        <p:spPr>
          <a:xfrm>
            <a:off x="6720840" y="352044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AIによる統合分析レポート</a:t>
            </a:r>
            <a:endParaRPr lang="en-US" sz="1600" b="1" dirty="0"/>
          </a:p>
        </p:txBody>
      </p:sp>
      <p:sp>
        <p:nvSpPr>
          <p:cNvPr id="22" name="Shape 18"/>
          <p:cNvSpPr/>
          <p:nvPr/>
        </p:nvSpPr>
        <p:spPr>
          <a:xfrm>
            <a:off x="6492240" y="4251960"/>
            <a:ext cx="109728" cy="109728"/>
          </a:xfrm>
          <a:prstGeom prst="ellipse">
            <a:avLst/>
          </a:prstGeom>
          <a:solidFill>
            <a:srgbClr val="3E6E72"/>
          </a:solidFill>
          <a:ln/>
        </p:spPr>
      </p:sp>
      <p:sp>
        <p:nvSpPr>
          <p:cNvPr id="23" name="Text 19"/>
          <p:cNvSpPr/>
          <p:nvPr/>
        </p:nvSpPr>
        <p:spPr>
          <a:xfrm>
            <a:off x="6720840" y="411480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キャリア×家計を横断して整理</a:t>
            </a:r>
            <a:endParaRPr lang="en-US" sz="1600" b="1" dirty="0"/>
          </a:p>
        </p:txBody>
      </p:sp>
      <p:sp>
        <p:nvSpPr>
          <p:cNvPr id="24" name="Text 20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プロ個別面談（ZOOM／アバター 30分）で得られること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F4F8F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874520"/>
            <a:ext cx="685800" cy="68580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6" name="Image 0" descr="/sessions/great-amazing-brahmagupta/mnt/outputs/icons/fol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206654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74320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現状整理と主訴の確認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22960" y="33832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事前のアンケート・レポートをもとに、今いちばん向き合いたいテーマを一緒に言語化します。</a:t>
            </a:r>
            <a:endParaRPr lang="en-US" sz="1200" b="1" dirty="0"/>
          </a:p>
        </p:txBody>
      </p:sp>
      <p:sp>
        <p:nvSpPr>
          <p:cNvPr id="9" name="Shape 6"/>
          <p:cNvSpPr/>
          <p:nvPr/>
        </p:nvSpPr>
        <p:spPr>
          <a:xfrm>
            <a:off x="4233672" y="160020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3E6E72"/>
          </a:solidFill>
          <a:ln/>
        </p:spPr>
      </p:sp>
      <p:sp>
        <p:nvSpPr>
          <p:cNvPr id="10" name="Shape 7"/>
          <p:cNvSpPr/>
          <p:nvPr/>
        </p:nvSpPr>
        <p:spPr>
          <a:xfrm>
            <a:off x="4507992" y="1874520"/>
            <a:ext cx="685800" cy="685800"/>
          </a:xfrm>
          <a:prstGeom prst="ellipse">
            <a:avLst/>
          </a:prstGeom>
          <a:solidFill>
            <a:srgbClr val="84B59F"/>
          </a:solidFill>
          <a:ln/>
        </p:spPr>
      </p:sp>
      <p:pic>
        <p:nvPicPr>
          <p:cNvPr id="11" name="Image 1" descr="/sessions/great-amazing-brahmagupta/mnt/outputs/icons/commen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016" y="206654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07992" y="274320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疑問点のすり合わせ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507992" y="33832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5EF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AI診断結果とご自身の実感とのズレや、気になる点を専門家の視点で確認します。</a:t>
            </a:r>
            <a:endParaRPr lang="en-US" sz="1200" b="1" dirty="0"/>
          </a:p>
        </p:txBody>
      </p:sp>
      <p:sp>
        <p:nvSpPr>
          <p:cNvPr id="14" name="Shape 10"/>
          <p:cNvSpPr/>
          <p:nvPr/>
        </p:nvSpPr>
        <p:spPr>
          <a:xfrm>
            <a:off x="7918704" y="160020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F4F8F6"/>
          </a:solidFill>
          <a:ln/>
        </p:spPr>
      </p:sp>
      <p:sp>
        <p:nvSpPr>
          <p:cNvPr id="15" name="Shape 11"/>
          <p:cNvSpPr/>
          <p:nvPr/>
        </p:nvSpPr>
        <p:spPr>
          <a:xfrm>
            <a:off x="8193024" y="1874520"/>
            <a:ext cx="685800" cy="68580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6" name="Image 2" descr="/sessions/great-amazing-brahmagupta/mnt/outputs/icons/compa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048" y="206654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93024" y="274320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行動計画のご提案</a:t>
            </a: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8193024" y="342900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キャリア・家計双方の観点から、無理のない次の一歩を複数案でご提示します。</a:t>
            </a:r>
            <a:endParaRPr lang="en-US" sz="1200" b="1" dirty="0"/>
          </a:p>
        </p:txBody>
      </p:sp>
      <p:sp>
        <p:nvSpPr>
          <p:cNvPr id="19" name="Text 14"/>
          <p:cNvSpPr/>
          <p:nvPr/>
        </p:nvSpPr>
        <p:spPr>
          <a:xfrm>
            <a:off x="548640" y="512064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面談後は「個別面談レポート」をお渡しし、以後は必要に応じて定期メンテナンス（継続支援）へ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PLAN SIMULATION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将来設計シミュレーションのイメージ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75〜90歳までの超長期ライフシミュレーションで、暮らしとお金の見通しを可視化します（サンプル数値</a:t>
            </a:r>
            <a:r>
              <a:rPr lang="en-US" sz="13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）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90285638"/>
              </p:ext>
            </p:extLst>
          </p:nvPr>
        </p:nvGraphicFramePr>
        <p:xfrm>
          <a:off x="640080" y="1920240"/>
          <a:ext cx="1088136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個人情報・プライバシーへの配慮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29000" cy="2926080"/>
          </a:xfrm>
          <a:prstGeom prst="roundRect">
            <a:avLst>
              <a:gd name="adj" fmla="val 2500"/>
            </a:avLst>
          </a:prstGeom>
          <a:solidFill>
            <a:srgbClr val="F4F8F6"/>
          </a:solidFill>
          <a:ln/>
        </p:spPr>
      </p:sp>
      <p:sp>
        <p:nvSpPr>
          <p:cNvPr id="5" name="Shape 3"/>
          <p:cNvSpPr/>
          <p:nvPr/>
        </p:nvSpPr>
        <p:spPr>
          <a:xfrm>
            <a:off x="1874520" y="20574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6" name="Image 0" descr="/sessions/great-amazing-brahmagupta/mnt/outputs/icons/lo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147" y="2275027"/>
            <a:ext cx="341986" cy="34198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3017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暗号化して保管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22960" y="352044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アンケートデータは暗号化され、</a:t>
            </a:r>
            <a:r>
              <a:rPr lang="en-US" sz="16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担当者以外がアクセスできない体制です</a:t>
            </a:r>
            <a:r>
              <a:rPr lang="en-US" sz="12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233672" y="1737360"/>
            <a:ext cx="3429000" cy="2926080"/>
          </a:xfrm>
          <a:prstGeom prst="roundRect">
            <a:avLst>
              <a:gd name="adj" fmla="val 2500"/>
            </a:avLst>
          </a:prstGeom>
          <a:solidFill>
            <a:srgbClr val="F4F8F6"/>
          </a:solidFill>
          <a:ln/>
        </p:spPr>
      </p:sp>
      <p:sp>
        <p:nvSpPr>
          <p:cNvPr id="10" name="Shape 7"/>
          <p:cNvSpPr/>
          <p:nvPr/>
        </p:nvSpPr>
        <p:spPr>
          <a:xfrm>
            <a:off x="5559552" y="20574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1" name="Image 1" descr="/sessions/great-amazing-brahmagupta/mnt/outputs/icons/m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179" y="2275027"/>
            <a:ext cx="341986" cy="34198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62272" y="3017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顔出し不要も選択可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507992" y="352044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ZOOM面談のほか、</a:t>
            </a:r>
            <a:r>
              <a:rPr lang="en-US" sz="16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アバター機能を使った面談にも対応しています</a:t>
            </a:r>
            <a:r>
              <a:rPr lang="en-US" sz="12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918704" y="1737360"/>
            <a:ext cx="3429000" cy="2926080"/>
          </a:xfrm>
          <a:prstGeom prst="roundRect">
            <a:avLst>
              <a:gd name="adj" fmla="val 2500"/>
            </a:avLst>
          </a:prstGeom>
          <a:solidFill>
            <a:srgbClr val="F4F8F6"/>
          </a:solidFill>
          <a:ln/>
        </p:spPr>
      </p:sp>
      <p:sp>
        <p:nvSpPr>
          <p:cNvPr id="15" name="Shape 11"/>
          <p:cNvSpPr/>
          <p:nvPr/>
        </p:nvSpPr>
        <p:spPr>
          <a:xfrm>
            <a:off x="9244584" y="2057400"/>
            <a:ext cx="777240" cy="777240"/>
          </a:xfrm>
          <a:prstGeom prst="ellipse">
            <a:avLst/>
          </a:prstGeom>
          <a:solidFill>
            <a:srgbClr val="5C9488"/>
          </a:solidFill>
          <a:ln/>
        </p:spPr>
      </p:sp>
      <p:pic>
        <p:nvPicPr>
          <p:cNvPr id="16" name="Image 2" descr="/sessions/great-amazing-brahmagupta/mnt/outputs/icons/b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2211" y="2275027"/>
            <a:ext cx="341986" cy="34198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47304" y="3017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第三者への提供なし</a:t>
            </a: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8193024" y="352044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ご本人の同意なく、</a:t>
            </a:r>
            <a:r>
              <a:rPr lang="en-US" sz="1600" b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第三者へ個人情報を提供することはありません</a:t>
            </a:r>
            <a:r>
              <a:rPr lang="en-US" sz="12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。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48640" y="502920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企業へ情報提供する場合も、非公開希望の情報は必ず除外し、個人が特定されない形で扱います。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33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こんな方に活用いただいています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78452"/>
              </p:ext>
            </p:extLst>
          </p:nvPr>
        </p:nvGraphicFramePr>
        <p:xfrm>
          <a:off x="548640" y="1600200"/>
          <a:ext cx="10789920" cy="38404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対象者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6E7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よくある悩み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6E7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期待される変化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6E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管理職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部下支援・自身のキャリア停滞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対話材料の獲得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一般社員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将来不安・家計不安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次の行動が見える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定年前・再雇用層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年金・退職金・老後生活の見通し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生活設計の再確認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若手・中堅社員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結婚・出産・住宅・転職の不安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早めに考える習慣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産休・育休・復職者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ブランクへの不安・復帰後の方向性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223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スムーズな復職</a:t>
                      </a:r>
                      <a:endParaRPr lang="en-US" sz="1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3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4572000" cy="4572000"/>
          </a:xfrm>
          <a:prstGeom prst="ellipse">
            <a:avLst/>
          </a:prstGeom>
          <a:solidFill>
            <a:srgbClr val="3E6E72">
              <a:alpha val="35000"/>
            </a:srgbClr>
          </a:solidFill>
          <a:ln/>
        </p:spPr>
      </p:sp>
      <p:pic>
        <p:nvPicPr>
          <p:cNvPr id="3" name="Image 0" descr="/sessions/great-amazing-brahmagupta/mnt/outputs/icons/le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76072"/>
            <a:ext cx="256032" cy="256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88720" y="54864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節目設計®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77240" y="9144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お申し込み方法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822960" y="1965960"/>
            <a:ext cx="502920" cy="50292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7" name="Text 4"/>
          <p:cNvSpPr/>
          <p:nvPr/>
        </p:nvSpPr>
        <p:spPr>
          <a:xfrm>
            <a:off x="822960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A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554480" y="198424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面談申込フォームよりご希望日時を送信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822960" y="2743200"/>
            <a:ext cx="502920" cy="50292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0" name="Text 7"/>
          <p:cNvSpPr/>
          <p:nvPr/>
        </p:nvSpPr>
        <p:spPr>
          <a:xfrm>
            <a:off x="822960" y="2743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A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554480" y="276148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診断済シートを事前にメールでご送付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822960" y="3520440"/>
            <a:ext cx="502920" cy="50292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A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554480" y="353872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ZOOM／アバターにて30分面談を実施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868680" y="4446914"/>
            <a:ext cx="10058400" cy="1417320"/>
          </a:xfrm>
          <a:prstGeom prst="roundRect">
            <a:avLst>
              <a:gd name="adj" fmla="val 5161"/>
            </a:avLst>
          </a:prstGeom>
          <a:solidFill>
            <a:srgbClr val="27453F"/>
          </a:solidFill>
          <a:ln/>
        </p:spPr>
      </p:sp>
      <p:sp>
        <p:nvSpPr>
          <p:cNvPr id="16" name="Text 13"/>
          <p:cNvSpPr/>
          <p:nvPr/>
        </p:nvSpPr>
        <p:spPr>
          <a:xfrm>
            <a:off x="1554480" y="457950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お問い合わせ先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554480" y="490668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前田 秀樹｜国家資格キャリアコンサルタント・AFP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554480" y="5197831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TEL：080-5618-9123　　Email：hide22610@careepair.com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554480" y="54818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FC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広島市安佐北区白木町小越916-5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457200" y="6446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Careepair｜節目設計®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ギャラリー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</TotalTime>
  <Words>418</Words>
  <Application>Microsoft Office PowerPoint</Application>
  <PresentationFormat>ワイド画面</PresentationFormat>
  <Paragraphs>146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</vt:lpstr>
      <vt:lpstr>Gill Sans MT</vt:lpstr>
      <vt:lpstr>ギャラリー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秀樹 前田</cp:lastModifiedBy>
  <cp:revision>2</cp:revision>
  <dcterms:created xsi:type="dcterms:W3CDTF">2026-07-12T06:59:23Z</dcterms:created>
  <dcterms:modified xsi:type="dcterms:W3CDTF">2026-09-21T06:16:25Z</dcterms:modified>
</cp:coreProperties>
</file>